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  <p:sldId id="269" r:id="rId5"/>
    <p:sldId id="270" r:id="rId6"/>
    <p:sldId id="271" r:id="rId7"/>
  </p:sldIdLst>
  <p:sldSz cx="7560945" cy="10693400"/>
  <p:notesSz cx="6858000" cy="9144000"/>
  <p:custDataLst>
    <p:tags r:id="rId11"/>
  </p:custDataLst>
  <p:defaultTextStyle>
    <a:defPPr>
      <a:defRPr lang="zh-TW"/>
    </a:defPPr>
    <a:lvl1pPr marL="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8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2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6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0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4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88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20" algn="l" defTabSz="99568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C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48"/>
    <p:restoredTop sz="94694"/>
  </p:normalViewPr>
  <p:slideViewPr>
    <p:cSldViewPr snapToGrid="0" showGuides="1">
      <p:cViewPr>
        <p:scale>
          <a:sx n="125" d="100"/>
          <a:sy n="125" d="100"/>
        </p:scale>
        <p:origin x="1027" y="-3235"/>
      </p:cViewPr>
      <p:guideLst>
        <p:guide orient="horz" pos="3368"/>
        <p:guide pos="2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AC6F6-6856-4CA5-A05E-6BAB2CB12C8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34311-FCDE-499A-B65A-FA8B470FE1B8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>
              <a:ea typeface="PMingLiU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ea typeface="PMingLiU"/>
              <a:cs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934311-FCDE-499A-B65A-FA8B470FE1B8}" type="slidenum">
              <a:rPr lang="zh-TW" altLang="en-US" smtClean="0"/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E:\Shao_Lee\++\Thermal\7.OTHERS\product sheet\未命名-1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-143859"/>
            <a:ext cx="7560000" cy="1069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0" y="-63308"/>
            <a:ext cx="7596000" cy="119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047495"/>
            <a:ext cx="434275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85000" y="4270691"/>
            <a:ext cx="3175000" cy="55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756295" y="5202685"/>
            <a:ext cx="2808312" cy="4968552"/>
          </a:xfrm>
        </p:spPr>
        <p:txBody>
          <a:bodyPr>
            <a:normAutofit/>
          </a:bodyPr>
          <a:lstStyle>
            <a:lvl1pPr marL="0" indent="0">
              <a:buNone/>
              <a:defRPr sz="1000" b="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Product Feature (overall)</a:t>
            </a:r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755650" y="1130300"/>
            <a:ext cx="1800225" cy="22717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-20210" y="4270375"/>
            <a:ext cx="3816350" cy="644525"/>
          </a:xfrm>
        </p:spPr>
        <p:txBody>
          <a:bodyPr>
            <a:noAutofit/>
          </a:bodyPr>
          <a:lstStyle>
            <a:lvl1pPr marL="0" indent="0">
              <a:buNone/>
              <a:defRPr sz="4000">
                <a:solidFill>
                  <a:srgbClr val="63C2C4"/>
                </a:solidFill>
                <a:latin typeface="Teko SemiBold" pitchFamily="2" charset="0"/>
                <a:cs typeface="Teko SemiBold" pitchFamily="2" charset="0"/>
              </a:defRPr>
            </a:lvl1pPr>
          </a:lstStyle>
          <a:p>
            <a:pPr lvl="0"/>
            <a:r>
              <a:rPr lang="en-US" altLang="zh-CN"/>
              <a:t>PRODUCT NAME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77790" y="1687840"/>
            <a:ext cx="3602781" cy="2420568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Product description</a:t>
            </a:r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5364806" y="8659067"/>
            <a:ext cx="2217929" cy="2052127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7" hasCustomPrompt="1"/>
          </p:nvPr>
        </p:nvSpPr>
        <p:spPr>
          <a:xfrm>
            <a:off x="3782253" y="1191563"/>
            <a:ext cx="3598317" cy="434975"/>
          </a:xfrm>
        </p:spPr>
        <p:txBody>
          <a:bodyPr>
            <a:noAutofit/>
          </a:bodyPr>
          <a:lstStyle>
            <a:lvl1pPr marL="0" indent="0" algn="r">
              <a:buNone/>
              <a:defRPr sz="2800">
                <a:latin typeface="Teko SemiBold" pitchFamily="2" charset="0"/>
                <a:cs typeface="Teko SemiBold" pitchFamily="2" charset="0"/>
              </a:defRPr>
            </a:lvl1pPr>
          </a:lstStyle>
          <a:p>
            <a:pPr lvl="0"/>
            <a:r>
              <a:rPr lang="en-US" altLang="zh-CN"/>
              <a:t>SLOGAN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 descr="背景图案&#10;&#10;描述已自动生成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1" r="-1311" b="39633"/>
          <a:stretch>
            <a:fillRect/>
          </a:stretch>
        </p:blipFill>
        <p:spPr>
          <a:xfrm>
            <a:off x="7056784" y="410510"/>
            <a:ext cx="540271" cy="2088232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988543" y="410510"/>
            <a:ext cx="3929281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4000">
                <a:solidFill>
                  <a:srgbClr val="7030A0"/>
                </a:solidFill>
                <a:latin typeface="Teko SemiBold" pitchFamily="2" charset="0"/>
                <a:cs typeface="Teko SemiBold" pitchFamily="2" charset="0"/>
              </a:rPr>
              <a:t>FEATURE HIGHLIGHTS</a:t>
            </a:r>
            <a:endParaRPr lang="zh-CN" altLang="en-US" sz="4000">
              <a:solidFill>
                <a:srgbClr val="7030A0"/>
              </a:solidFill>
              <a:latin typeface="Teko SemiBold" pitchFamily="2" charset="0"/>
              <a:cs typeface="Teko SemiBold" pitchFamily="2" charset="0"/>
            </a:endParaRP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684287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2" name="文本占位符 10"/>
          <p:cNvSpPr>
            <a:spLocks noGrp="1"/>
          </p:cNvSpPr>
          <p:nvPr>
            <p:ph type="body" sz="quarter" idx="11" hasCustomPrompt="1"/>
          </p:nvPr>
        </p:nvSpPr>
        <p:spPr>
          <a:xfrm>
            <a:off x="684287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1" name="文本占位符 10"/>
          <p:cNvSpPr>
            <a:spLocks noGrp="1"/>
          </p:cNvSpPr>
          <p:nvPr>
            <p:ph type="body" sz="quarter" idx="12" hasCustomPrompt="1"/>
          </p:nvPr>
        </p:nvSpPr>
        <p:spPr>
          <a:xfrm>
            <a:off x="4356695" y="253838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2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4356695" y="287973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23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5" name="文本占位符 10"/>
          <p:cNvSpPr>
            <a:spLocks noGrp="1"/>
          </p:cNvSpPr>
          <p:nvPr>
            <p:ph type="body" sz="quarter" idx="16" hasCustomPrompt="1"/>
          </p:nvPr>
        </p:nvSpPr>
        <p:spPr>
          <a:xfrm>
            <a:off x="4356695" y="5461369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7" name="文本占位符 10"/>
          <p:cNvSpPr>
            <a:spLocks noGrp="1"/>
          </p:cNvSpPr>
          <p:nvPr>
            <p:ph type="body" sz="quarter" idx="18" hasCustomPrompt="1"/>
          </p:nvPr>
        </p:nvSpPr>
        <p:spPr>
          <a:xfrm>
            <a:off x="684287" y="8401638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29" name="文本占位符 10"/>
          <p:cNvSpPr>
            <a:spLocks noGrp="1"/>
          </p:cNvSpPr>
          <p:nvPr>
            <p:ph type="body" sz="quarter" idx="20" hasCustomPrompt="1"/>
          </p:nvPr>
        </p:nvSpPr>
        <p:spPr>
          <a:xfrm>
            <a:off x="4356695" y="8401637"/>
            <a:ext cx="2304256" cy="239319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17" name="图片占位符 13"/>
          <p:cNvSpPr>
            <a:spLocks noGrp="1"/>
          </p:cNvSpPr>
          <p:nvPr>
            <p:ph type="pic" sz="quarter" idx="22"/>
          </p:nvPr>
        </p:nvSpPr>
        <p:spPr>
          <a:xfrm>
            <a:off x="684288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0" name="图片占位符 13"/>
          <p:cNvSpPr>
            <a:spLocks noGrp="1"/>
          </p:cNvSpPr>
          <p:nvPr>
            <p:ph type="pic" sz="quarter" idx="23"/>
          </p:nvPr>
        </p:nvSpPr>
        <p:spPr>
          <a:xfrm>
            <a:off x="4356695" y="1026221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1" name="图片占位符 13"/>
          <p:cNvSpPr>
            <a:spLocks noGrp="1"/>
          </p:cNvSpPr>
          <p:nvPr>
            <p:ph type="pic" sz="quarter" idx="24"/>
          </p:nvPr>
        </p:nvSpPr>
        <p:spPr>
          <a:xfrm>
            <a:off x="4356695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3" name="图片占位符 13"/>
          <p:cNvSpPr>
            <a:spLocks noGrp="1"/>
          </p:cNvSpPr>
          <p:nvPr>
            <p:ph type="pic" sz="quarter" idx="25"/>
          </p:nvPr>
        </p:nvSpPr>
        <p:spPr>
          <a:xfrm>
            <a:off x="684287" y="3954992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4" name="文本占位符 10"/>
          <p:cNvSpPr>
            <a:spLocks noGrp="1"/>
          </p:cNvSpPr>
          <p:nvPr>
            <p:ph type="body" sz="quarter" idx="26" hasCustomPrompt="1"/>
          </p:nvPr>
        </p:nvSpPr>
        <p:spPr>
          <a:xfrm>
            <a:off x="684287" y="5802714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5" name="文本占位符 10"/>
          <p:cNvSpPr>
            <a:spLocks noGrp="1"/>
          </p:cNvSpPr>
          <p:nvPr>
            <p:ph type="body" sz="quarter" idx="27" hasCustomPrompt="1"/>
          </p:nvPr>
        </p:nvSpPr>
        <p:spPr>
          <a:xfrm>
            <a:off x="4356695" y="5807575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37" name="图片占位符 13"/>
          <p:cNvSpPr>
            <a:spLocks noGrp="1"/>
          </p:cNvSpPr>
          <p:nvPr>
            <p:ph type="pic" sz="quarter" idx="28"/>
          </p:nvPr>
        </p:nvSpPr>
        <p:spPr>
          <a:xfrm>
            <a:off x="684287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8" name="图片占位符 13"/>
          <p:cNvSpPr>
            <a:spLocks noGrp="1"/>
          </p:cNvSpPr>
          <p:nvPr>
            <p:ph type="pic" sz="quarter" idx="29"/>
          </p:nvPr>
        </p:nvSpPr>
        <p:spPr>
          <a:xfrm>
            <a:off x="4356695" y="6891670"/>
            <a:ext cx="2304256" cy="147252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9" name="文本占位符 10"/>
          <p:cNvSpPr>
            <a:spLocks noGrp="1"/>
          </p:cNvSpPr>
          <p:nvPr>
            <p:ph type="body" sz="quarter" idx="30" hasCustomPrompt="1"/>
          </p:nvPr>
        </p:nvSpPr>
        <p:spPr>
          <a:xfrm>
            <a:off x="684287" y="8755042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  <p:sp>
        <p:nvSpPr>
          <p:cNvPr id="40" name="文本占位符 10"/>
          <p:cNvSpPr>
            <a:spLocks noGrp="1"/>
          </p:cNvSpPr>
          <p:nvPr>
            <p:ph type="body" sz="quarter" idx="31" hasCustomPrompt="1"/>
          </p:nvPr>
        </p:nvSpPr>
        <p:spPr>
          <a:xfrm>
            <a:off x="4356695" y="8759903"/>
            <a:ext cx="2304256" cy="619245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Noto Sans" panose="020B0502040504090204" pitchFamily="34" charset="0"/>
                <a:cs typeface="Noto Sans" panose="020B0502040504090204" pitchFamily="34" charset="0"/>
              </a:defRPr>
            </a:lvl1pPr>
          </a:lstStyle>
          <a:p>
            <a:pPr lvl="0"/>
            <a:r>
              <a:rPr lang="en-US" altLang="zh-CN"/>
              <a:t>Text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itchFamily="2" charset="0"/>
                <a:cs typeface="Teko" pitchFamily="2" charset="0"/>
              </a:rPr>
              <a:t>SPECIFICATIONS</a:t>
            </a:r>
            <a:endParaRPr lang="zh-TW" altLang="en-US" sz="1600" b="1" dirty="0">
              <a:latin typeface="Teko" pitchFamily="2" charset="0"/>
              <a:cs typeface="Teko" pitchFamily="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E:\Shao_Lee\++\Thermal\7.OTHERS\product sheet\未命名-1-0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793" y="-6351"/>
            <a:ext cx="7566025" cy="1069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Shao_Lee\++\Thermal\7.OTHERS\product sheet\未命名-1-0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" y="10382498"/>
            <a:ext cx="7560000" cy="31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396255" y="387002"/>
            <a:ext cx="2643278" cy="390620"/>
          </a:xfrm>
          <a:prstGeom prst="rect">
            <a:avLst/>
          </a:prstGeom>
          <a:gradFill flip="none" rotWithShape="1">
            <a:gsLst>
              <a:gs pos="0">
                <a:srgbClr val="63C2C4"/>
              </a:gs>
              <a:gs pos="34000">
                <a:srgbClr val="42A9AC"/>
              </a:gs>
              <a:gs pos="18000">
                <a:srgbClr val="4DB8BB"/>
              </a:gs>
              <a:gs pos="87000">
                <a:srgbClr val="C14B83"/>
              </a:gs>
              <a:gs pos="100000">
                <a:srgbClr val="C50D69"/>
              </a:gs>
              <a:gs pos="77000">
                <a:srgbClr val="A86493"/>
              </a:gs>
              <a:gs pos="62000">
                <a:srgbClr val="718FB3"/>
              </a:gs>
              <a:gs pos="49000">
                <a:srgbClr val="648FC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l"/>
            <a:r>
              <a:rPr lang="en-US" altLang="zh-TW" sz="1600" b="1" dirty="0">
                <a:latin typeface="Teko" pitchFamily="2" charset="0"/>
                <a:cs typeface="Teko" pitchFamily="2" charset="0"/>
              </a:rPr>
              <a:t>PACKING</a:t>
            </a:r>
            <a:r>
              <a:rPr lang="zh-TW" altLang="en-US" sz="1600" b="1" dirty="0">
                <a:latin typeface="Teko" pitchFamily="2" charset="0"/>
                <a:cs typeface="Teko" pitchFamily="2" charset="0"/>
              </a:rPr>
              <a:t> </a:t>
            </a:r>
            <a:r>
              <a:rPr lang="en-US" altLang="zh-TW" sz="1600" b="1" dirty="0">
                <a:latin typeface="Teko" pitchFamily="2" charset="0"/>
                <a:cs typeface="Teko" pitchFamily="2" charset="0"/>
              </a:rPr>
              <a:t>INFORMATION</a:t>
            </a:r>
            <a:endParaRPr lang="zh-TW" altLang="en-US" sz="1600" b="1" dirty="0">
              <a:latin typeface="Teko" pitchFamily="2" charset="0"/>
              <a:cs typeface="Teko" pitchFamily="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78065" y="428232"/>
            <a:ext cx="6805137" cy="178223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78065" y="2495128"/>
            <a:ext cx="6805137" cy="7057150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  <a:endParaRPr lang="zh-TW" altLang="en-US"/>
          </a:p>
          <a:p>
            <a:pPr lvl="1"/>
            <a:r>
              <a:rPr lang="zh-TW" altLang="en-US"/>
              <a:t>第二層</a:t>
            </a:r>
            <a:endParaRPr lang="zh-TW" altLang="en-US"/>
          </a:p>
          <a:p>
            <a:pPr lvl="2"/>
            <a:r>
              <a:rPr lang="zh-TW" altLang="en-US"/>
              <a:t>第三層</a:t>
            </a:r>
            <a:endParaRPr lang="zh-TW" altLang="en-US"/>
          </a:p>
          <a:p>
            <a:pPr lvl="3"/>
            <a:r>
              <a:rPr lang="zh-TW" altLang="en-US"/>
              <a:t>第四層</a:t>
            </a:r>
            <a:endParaRPr lang="zh-TW" altLang="en-US"/>
          </a:p>
          <a:p>
            <a:pPr lvl="4"/>
            <a:r>
              <a:rPr lang="zh-TW" altLang="en-US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78065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9EDC7-1D5A-430F-A79D-3D2B2607780C}" type="datetimeFigureOut">
              <a:rPr lang="zh-TW" altLang="en-US" smtClean="0"/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5418907" y="9911199"/>
            <a:ext cx="1764295" cy="569325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23348-3F9E-4C41-B368-8DACFDEFA257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9568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0" indent="-37338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0" indent="-311150" algn="l" defTabSz="995680" rtl="0" eaLnBrk="1" latinLnBrk="0" hangingPunct="1">
        <a:spcBef>
          <a:spcPct val="20000"/>
        </a:spcBef>
        <a:buFont typeface="Arial" panose="020B060402020209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0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4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28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2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6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0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40" indent="-248920" algn="l" defTabSz="995680" rtl="0" eaLnBrk="1" latinLnBrk="0" hangingPunct="1">
        <a:spcBef>
          <a:spcPct val="20000"/>
        </a:spcBef>
        <a:buFont typeface="Arial" panose="020B060402020209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6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0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4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88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20" algn="l" defTabSz="99568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1"/>
          </p:nvPr>
        </p:nvSpPr>
        <p:spPr>
          <a:xfrm>
            <a:off x="568689" y="4772776"/>
            <a:ext cx="3120761" cy="4968552"/>
          </a:xfr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紧凑的 SFX 外形：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这款 SFX 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的超紧凑尺寸使其非常适合mini-ITX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的组装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高功率密度：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功率密度比 V Gold 750 V2 高出 160%，是业内功率密度最高的产品之一。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b="1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灵活的兼容性：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附带的支架可确保与 ITX 和 ATX 机箱兼容。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80 Plus</a:t>
            </a:r>
            <a:r>
              <a:rPr lang="zh-CN" altLang="en-US" sz="1200" b="1" dirty="0">
                <a:latin typeface="黑体" charset="0"/>
                <a:ea typeface="黑体" charset="0"/>
                <a:cs typeface="黑体" charset="0"/>
              </a:rPr>
              <a:t>金牌</a:t>
            </a:r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认证：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该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经过认证，在典型负载下可达到 90% 以上的效率。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静音 FDB 风扇：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流体动力轴承风扇可提供持久、安静、高效的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散热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效果。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ATX 3.1 支持和耐用的 12V-2x6 </a:t>
            </a:r>
            <a:r>
              <a:rPr lang="zh-CN" altLang="en-US" sz="1200" b="1" dirty="0">
                <a:latin typeface="黑体" charset="0"/>
                <a:ea typeface="黑体" charset="0"/>
                <a:cs typeface="黑体" charset="0"/>
              </a:rPr>
              <a:t>线材</a:t>
            </a:r>
            <a:r>
              <a:rPr lang="en-US" sz="1200" b="1" dirty="0">
                <a:latin typeface="黑体" charset="0"/>
                <a:ea typeface="黑体" charset="0"/>
                <a:cs typeface="黑体" charset="0"/>
              </a:rPr>
              <a:t>：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包括 ATX 3.1 支持和 90° 12+4pin (12V-2x6) PCIe 5.1 线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，具有降低温度、增强耐用性和提高安全性的特点。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568689" y="3901630"/>
            <a:ext cx="4326396" cy="636905"/>
          </a:xfrm>
        </p:spPr>
        <p:txBody>
          <a:bodyPr/>
          <a:lstStyle/>
          <a:p>
            <a:r>
              <a:rPr lang="en-US" altLang="zh-TW" dirty="0"/>
              <a:t>V</a:t>
            </a:r>
            <a:r>
              <a:rPr lang="zh-TW" altLang="en-US" dirty="0"/>
              <a:t> </a:t>
            </a:r>
            <a:r>
              <a:rPr lang="en-US" altLang="zh-TW" dirty="0"/>
              <a:t>SFX</a:t>
            </a:r>
            <a:r>
              <a:rPr lang="zh-TW" altLang="en-US" dirty="0"/>
              <a:t> </a:t>
            </a:r>
            <a:r>
              <a:rPr lang="en-US" altLang="zh-TW" dirty="0"/>
              <a:t>Gold 750 ATX 3.1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3777790" y="1687840"/>
            <a:ext cx="3602781" cy="2420568"/>
          </a:xfrm>
        </p:spPr>
        <p:txBody>
          <a:bodyPr vert="horz" lIns="99569" tIns="49785" rIns="99569" bIns="49785" rtlCol="0" anchor="t">
            <a:normAutofit/>
          </a:bodyPr>
          <a:lstStyle/>
          <a:p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欢迎来到 V SFX Gold 的世界，这是一款小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巧但功能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强大的 PSU。V SFX Gold 是当今功率密度最高的电源之一。此外，V SFX Gold 还配有 ATX 兼容支架，可支持任何尺寸的 PC。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endParaRPr lang="en-US" sz="1200" dirty="0">
              <a:latin typeface="黑体" charset="0"/>
              <a:ea typeface="黑体" charset="0"/>
              <a:cs typeface="黑体" charset="0"/>
            </a:endParaRPr>
          </a:p>
          <a:p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V SFX Gold 还支持 ATX 3.1、耐用的 12V-2x6 线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、80 Plus 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金牌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效率、全模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组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化线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、FDB 风扇、16AWG PCIe 高效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线材</a:t>
            </a:r>
            <a:r>
              <a:rPr lang="en-US" sz="1200" dirty="0">
                <a:latin typeface="黑体" charset="0"/>
                <a:ea typeface="黑体" charset="0"/>
                <a:cs typeface="黑体" charset="0"/>
              </a:rPr>
              <a:t>和 10 年质保。V SFX Gold 为您的PC提供紧凑、强大的动力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</a:rPr>
              <a:t>。</a:t>
            </a:r>
            <a:endParaRPr lang="zh-CN" alt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7"/>
          </p:nvPr>
        </p:nvSpPr>
        <p:spPr>
          <a:xfrm>
            <a:off x="2246660" y="793652"/>
            <a:ext cx="3598317" cy="434975"/>
          </a:xfrm>
        </p:spPr>
        <p:txBody>
          <a:bodyPr/>
          <a:lstStyle/>
          <a:p>
            <a:r>
              <a:rPr dirty="0">
                <a:latin typeface="黑体" charset="0"/>
                <a:ea typeface="黑体" charset="0"/>
                <a:cs typeface="黑体" charset="0"/>
              </a:rPr>
              <a:t>方寸之间 自有实力</a:t>
            </a:r>
            <a:endParaRPr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1" name="文字版面配置區 1"/>
          <p:cNvSpPr txBox="1"/>
          <p:nvPr/>
        </p:nvSpPr>
        <p:spPr>
          <a:xfrm>
            <a:off x="3777790" y="4882936"/>
            <a:ext cx="3199411" cy="4968552"/>
          </a:xfrm>
          <a:prstGeom prst="rect">
            <a:avLst/>
          </a:prstGeom>
        </p:spPr>
        <p:txBody>
          <a:bodyPr vert="horz" lIns="99569" tIns="49785" rIns="99569" bIns="49785" rtlCol="0" anchor="t">
            <a:normAutofit/>
          </a:bodyPr>
          <a:lstStyle>
            <a:lvl1pPr marL="0" indent="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None/>
              <a:defRPr sz="1000" b="0" kern="1200">
                <a:solidFill>
                  <a:schemeClr val="tx1"/>
                </a:solidFill>
                <a:latin typeface="Noto Sans" panose="020B0502040504090204" pitchFamily="34" charset="0"/>
                <a:ea typeface="+mn-ea"/>
                <a:cs typeface="Noto Sans" panose="020B0502040504090204" pitchFamily="34" charset="0"/>
              </a:defRPr>
            </a:lvl1pPr>
            <a:lvl2pPr marL="808990" indent="-31115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4460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4244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4028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3812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3596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3380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31640" indent="-248920" algn="l" defTabSz="995680" rtl="0" eaLnBrk="1" latinLnBrk="0" hangingPunct="1">
              <a:spcBef>
                <a:spcPct val="20000"/>
              </a:spcBef>
              <a:buFont typeface="Arial" panose="020B060402020209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1200" b="1">
                <a:latin typeface="黑体" charset="0"/>
                <a:ea typeface="黑体" charset="0"/>
                <a:cs typeface="黑体" charset="0"/>
              </a:rPr>
              <a:t>智能</a:t>
            </a:r>
            <a:r>
              <a:rPr lang="zh-CN" sz="1200" b="1">
                <a:latin typeface="黑体" charset="0"/>
                <a:ea typeface="黑体" charset="0"/>
                <a:cs typeface="黑体" charset="0"/>
              </a:rPr>
              <a:t>温</a:t>
            </a:r>
            <a:r>
              <a:rPr sz="1200" b="1">
                <a:latin typeface="黑体" charset="0"/>
                <a:ea typeface="黑体" charset="0"/>
                <a:cs typeface="黑体" charset="0"/>
              </a:rPr>
              <a:t>控模式：</a:t>
            </a:r>
            <a:r>
              <a:rPr sz="1200">
                <a:latin typeface="黑体" charset="0"/>
                <a:ea typeface="黑体" charset="0"/>
                <a:cs typeface="黑体" charset="0"/>
              </a:rPr>
              <a:t>风扇速度根据 PSU 工作温度自动调节。</a:t>
            </a:r>
            <a:endParaRPr sz="1200">
              <a:latin typeface="黑体" charset="0"/>
              <a:ea typeface="黑体" charset="0"/>
              <a:cs typeface="黑体" charset="0"/>
            </a:endParaRPr>
          </a:p>
          <a:p>
            <a:endParaRPr sz="1200">
              <a:latin typeface="黑体" charset="0"/>
              <a:ea typeface="黑体" charset="0"/>
              <a:cs typeface="黑体" charset="0"/>
            </a:endParaRPr>
          </a:p>
          <a:p>
            <a:r>
              <a:rPr sz="1200" b="1">
                <a:latin typeface="黑体" charset="0"/>
                <a:ea typeface="黑体" charset="0"/>
                <a:cs typeface="黑体" charset="0"/>
              </a:rPr>
              <a:t>全模</a:t>
            </a:r>
            <a:r>
              <a:rPr lang="zh-CN" sz="1200" b="1">
                <a:latin typeface="黑体" charset="0"/>
                <a:ea typeface="黑体" charset="0"/>
                <a:cs typeface="黑体" charset="0"/>
              </a:rPr>
              <a:t>组</a:t>
            </a:r>
            <a:r>
              <a:rPr sz="1200" b="1">
                <a:latin typeface="黑体" charset="0"/>
                <a:ea typeface="黑体" charset="0"/>
                <a:cs typeface="黑体" charset="0"/>
              </a:rPr>
              <a:t>化布线：</a:t>
            </a:r>
            <a:r>
              <a:rPr sz="1200">
                <a:latin typeface="黑体" charset="0"/>
                <a:ea typeface="黑体" charset="0"/>
                <a:cs typeface="黑体" charset="0"/>
              </a:rPr>
              <a:t>有效减少杂波、增加气流并提高整体效率和</a:t>
            </a:r>
            <a:r>
              <a:rPr lang="zh-CN" sz="1200">
                <a:latin typeface="黑体" charset="0"/>
                <a:ea typeface="黑体" charset="0"/>
                <a:cs typeface="黑体" charset="0"/>
              </a:rPr>
              <a:t>散热</a:t>
            </a:r>
            <a:r>
              <a:rPr sz="1200">
                <a:latin typeface="黑体" charset="0"/>
                <a:ea typeface="黑体" charset="0"/>
                <a:cs typeface="黑体" charset="0"/>
              </a:rPr>
              <a:t>性能。</a:t>
            </a:r>
            <a:endParaRPr sz="1200">
              <a:latin typeface="黑体" charset="0"/>
              <a:ea typeface="黑体" charset="0"/>
              <a:cs typeface="黑体" charset="0"/>
            </a:endParaRPr>
          </a:p>
          <a:p>
            <a:endParaRPr sz="1200">
              <a:latin typeface="黑体" charset="0"/>
              <a:ea typeface="黑体" charset="0"/>
              <a:cs typeface="黑体" charset="0"/>
            </a:endParaRPr>
          </a:p>
          <a:p>
            <a:r>
              <a:rPr sz="1200" b="1">
                <a:latin typeface="黑体" charset="0"/>
                <a:ea typeface="黑体" charset="0"/>
                <a:cs typeface="黑体" charset="0"/>
              </a:rPr>
              <a:t>高品质日</a:t>
            </a:r>
            <a:r>
              <a:rPr lang="zh-CN" sz="1200" b="1">
                <a:latin typeface="黑体" charset="0"/>
                <a:ea typeface="黑体" charset="0"/>
                <a:cs typeface="黑体" charset="0"/>
              </a:rPr>
              <a:t>系</a:t>
            </a:r>
            <a:r>
              <a:rPr sz="1200" b="1">
                <a:latin typeface="黑体" charset="0"/>
                <a:ea typeface="黑体" charset="0"/>
                <a:cs typeface="黑体" charset="0"/>
              </a:rPr>
              <a:t>电容：</a:t>
            </a:r>
            <a:r>
              <a:rPr sz="1200">
                <a:latin typeface="黑体" charset="0"/>
                <a:ea typeface="黑体" charset="0"/>
                <a:cs typeface="黑体" charset="0"/>
              </a:rPr>
              <a:t> 高品质日</a:t>
            </a:r>
            <a:r>
              <a:rPr lang="zh-CN" sz="1200">
                <a:latin typeface="黑体" charset="0"/>
                <a:ea typeface="黑体" charset="0"/>
                <a:cs typeface="黑体" charset="0"/>
              </a:rPr>
              <a:t>系</a:t>
            </a:r>
            <a:r>
              <a:rPr sz="1200">
                <a:latin typeface="黑体" charset="0"/>
                <a:ea typeface="黑体" charset="0"/>
                <a:cs typeface="黑体" charset="0"/>
              </a:rPr>
              <a:t>电容可降低纹波噪音，提高可靠性。</a:t>
            </a:r>
            <a:endParaRPr sz="1200">
              <a:latin typeface="黑体" charset="0"/>
              <a:ea typeface="黑体" charset="0"/>
              <a:cs typeface="黑体" charset="0"/>
            </a:endParaRPr>
          </a:p>
          <a:p>
            <a:endParaRPr sz="1200">
              <a:latin typeface="黑体" charset="0"/>
              <a:ea typeface="黑体" charset="0"/>
              <a:cs typeface="黑体" charset="0"/>
            </a:endParaRPr>
          </a:p>
          <a:p>
            <a:r>
              <a:rPr sz="1200" b="1">
                <a:latin typeface="黑体" charset="0"/>
                <a:ea typeface="黑体" charset="0"/>
                <a:cs typeface="黑体" charset="0"/>
              </a:rPr>
              <a:t>10 年保修：</a:t>
            </a:r>
            <a:r>
              <a:rPr sz="1200">
                <a:latin typeface="黑体" charset="0"/>
                <a:ea typeface="黑体" charset="0"/>
                <a:cs typeface="黑体" charset="0"/>
              </a:rPr>
              <a:t>本设备自购买之日起提供 10 年的标准有限制造保修。</a:t>
            </a:r>
            <a:endParaRPr sz="1200">
              <a:latin typeface="黑体" charset="0"/>
              <a:ea typeface="黑体" charset="0"/>
              <a:cs typeface="黑体" charset="0"/>
            </a:endParaRPr>
          </a:p>
        </p:txBody>
      </p:sp>
      <p:pic>
        <p:nvPicPr>
          <p:cNvPr id="17" name="圖片 17" descr="一張含有 電子產品, 扇子, 機械風扇, 電扇 的圖片&#10;&#10;自動產生的描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903" y="1038225"/>
            <a:ext cx="3255737" cy="325573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641" y="8533995"/>
            <a:ext cx="3255077" cy="21701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3" y="9264288"/>
            <a:ext cx="1439874" cy="14398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8" y="6727072"/>
            <a:ext cx="2997883" cy="166407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65" y="3877900"/>
            <a:ext cx="962630" cy="1468800"/>
          </a:xfrm>
          <a:prstGeom prst="rect">
            <a:avLst/>
          </a:prstGeom>
        </p:spPr>
      </p:pic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684287" y="2690601"/>
            <a:ext cx="2671561" cy="312264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altLang="zh-TW" sz="1200" b="1" dirty="0">
                <a:latin typeface="黑体" charset="0"/>
                <a:ea typeface="黑体" charset="0"/>
                <a:cs typeface="黑体" charset="0"/>
              </a:rPr>
              <a:t>紧凑的 SFX 外形</a:t>
            </a:r>
            <a:endParaRPr lang="en-US" altLang="zh-TW" sz="1200" b="1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1"/>
          </p:nvPr>
        </p:nvSpPr>
        <p:spPr>
          <a:xfrm>
            <a:off x="979186" y="3121927"/>
            <a:ext cx="2081763" cy="594872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这款 SFX 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的超紧凑尺寸使其非常适合mini-ITX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的组装</a:t>
            </a:r>
            <a:endParaRPr lang="en-US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2"/>
          </p:nvPr>
        </p:nvSpPr>
        <p:spPr>
          <a:xfrm>
            <a:off x="4356695" y="2690602"/>
            <a:ext cx="2304256" cy="312263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altLang="zh-TW" sz="1200" b="1" dirty="0">
                <a:latin typeface="黑体" charset="0"/>
                <a:ea typeface="黑体" charset="0"/>
              </a:rPr>
              <a:t>高功率密度</a:t>
            </a:r>
            <a:endParaRPr lang="en-US" altLang="zh-TW" sz="1200" b="1" dirty="0">
              <a:latin typeface="黑体" charset="0"/>
              <a:ea typeface="黑体" charset="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4445833" y="3121812"/>
            <a:ext cx="2125980" cy="786825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功率密度比 V Gold 750 V2 高出 160%，是业内功率密度最高的产品之一</a:t>
            </a:r>
            <a:endParaRPr lang="en-US" altLang="zh-TW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4"/>
          </p:nvPr>
        </p:nvSpPr>
        <p:spPr>
          <a:xfrm>
            <a:off x="684287" y="5468654"/>
            <a:ext cx="2304256" cy="459371"/>
          </a:xfrm>
        </p:spPr>
        <p:txBody>
          <a:bodyPr>
            <a:normAutofit/>
          </a:bodyPr>
          <a:lstStyle/>
          <a:p>
            <a:pPr algn="ctr"/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80 Plus</a:t>
            </a:r>
            <a:r>
              <a:rPr lang="zh-CN" alt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金牌</a:t>
            </a:r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认证</a:t>
            </a:r>
            <a:endParaRPr lang="zh-TW" altLang="en-US" sz="1200" b="1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6"/>
          </p:nvPr>
        </p:nvSpPr>
        <p:spPr>
          <a:xfrm>
            <a:off x="4356695" y="5468653"/>
            <a:ext cx="2304256" cy="459371"/>
          </a:xfrm>
        </p:spPr>
        <p:txBody>
          <a:bodyPr vert="horz" lIns="99569" tIns="49785" rIns="99569" bIns="49785" rtlCol="0" anchor="ctr">
            <a:normAutofit/>
          </a:bodyPr>
          <a:lstStyle/>
          <a:p>
            <a:pPr algn="ctr"/>
            <a:r>
              <a:rPr lang="en-US" sz="1200" b="1" dirty="0">
                <a:latin typeface="黑体" charset="0"/>
                <a:ea typeface="黑体" charset="0"/>
                <a:cs typeface="微软雅黑" charset="0"/>
                <a:sym typeface="+mn-ea"/>
              </a:rPr>
              <a:t>灵活的兼容性</a:t>
            </a:r>
            <a:endParaRPr lang="zh-TW" sz="1200" dirty="0">
              <a:solidFill>
                <a:srgbClr val="FF0000"/>
              </a:solidFill>
              <a:latin typeface="黑体" charset="0"/>
              <a:ea typeface="黑体" charset="0"/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8"/>
          </p:nvPr>
        </p:nvSpPr>
        <p:spPr>
          <a:xfrm>
            <a:off x="684287" y="8518567"/>
            <a:ext cx="2304256" cy="418071"/>
          </a:xfrm>
        </p:spPr>
        <p:txBody>
          <a:bodyPr vert="horz" lIns="99569" tIns="49785" rIns="99569" bIns="49785" rtlCol="0" anchor="ctr">
            <a:normAutofit/>
          </a:bodyPr>
          <a:lstStyle/>
          <a:p>
            <a:pPr algn="ctr"/>
            <a:r>
              <a:rPr lang="en-US" sz="1200" b="1" dirty="0">
                <a:latin typeface="黑体" charset="0"/>
                <a:ea typeface="黑体" charset="0"/>
                <a:cs typeface="黑体" charset="0"/>
                <a:sym typeface="+mn-ea"/>
              </a:rPr>
              <a:t>静音 FDB 风扇</a:t>
            </a:r>
            <a:endParaRPr lang="zh-TW" sz="1200" b="1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20"/>
          </p:nvPr>
        </p:nvSpPr>
        <p:spPr>
          <a:xfrm>
            <a:off x="4356695" y="8518566"/>
            <a:ext cx="2304256" cy="418072"/>
          </a:xfrm>
        </p:spPr>
        <p:txBody>
          <a:bodyPr vert="horz" lIns="99569" tIns="49785" rIns="99569" bIns="49785" rtlCol="0" anchor="ctr">
            <a:noAutofit/>
          </a:bodyPr>
          <a:lstStyle/>
          <a:p>
            <a:pPr algn="ctr"/>
            <a:r>
              <a:rPr sz="1200" b="1">
                <a:latin typeface="黑体" charset="0"/>
                <a:ea typeface="黑体" charset="0"/>
                <a:cs typeface="黑体" charset="0"/>
              </a:rPr>
              <a:t>耐用的 12V-2x6 </a:t>
            </a:r>
            <a:r>
              <a:rPr lang="zh-CN" sz="1200" b="1">
                <a:latin typeface="黑体" charset="0"/>
                <a:ea typeface="黑体" charset="0"/>
                <a:cs typeface="黑体" charset="0"/>
              </a:rPr>
              <a:t>线材</a:t>
            </a:r>
            <a:endParaRPr lang="zh-CN" sz="1200" b="1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26"/>
          </p:nvPr>
        </p:nvSpPr>
        <p:spPr>
          <a:xfrm>
            <a:off x="795534" y="5969238"/>
            <a:ext cx="2081763" cy="589111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该</a:t>
            </a:r>
            <a:r>
              <a:rPr lang="zh-CN" alt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产品</a:t>
            </a:r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经过认证，在典型负载下可达到 90% 以上的效率</a:t>
            </a:r>
            <a:endParaRPr lang="en-US" altLang="zh-TW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27"/>
          </p:nvPr>
        </p:nvSpPr>
        <p:spPr>
          <a:xfrm>
            <a:off x="4491553" y="5974099"/>
            <a:ext cx="2034540" cy="599715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黑体" charset="0"/>
                <a:sym typeface="+mn-ea"/>
              </a:rPr>
              <a:t>附带的支架可确保与 ITX 和 ATX 机箱兼容</a:t>
            </a:r>
            <a:endParaRPr lang="en-US" altLang="zh-TW" sz="1200" dirty="0">
              <a:latin typeface="黑体" charset="0"/>
              <a:ea typeface="黑体" charset="0"/>
              <a:cs typeface="黑体" charset="0"/>
            </a:endParaRPr>
          </a:p>
        </p:txBody>
      </p:sp>
      <p:sp>
        <p:nvSpPr>
          <p:cNvPr id="18" name="文字版面配置區 17"/>
          <p:cNvSpPr>
            <a:spLocks noGrp="1"/>
          </p:cNvSpPr>
          <p:nvPr>
            <p:ph type="body" sz="quarter" idx="30"/>
          </p:nvPr>
        </p:nvSpPr>
        <p:spPr>
          <a:xfrm>
            <a:off x="684287" y="8988177"/>
            <a:ext cx="2304256" cy="624106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sz="1200" dirty="0">
                <a:latin typeface="黑体" charset="0"/>
                <a:ea typeface="黑体" charset="0"/>
                <a:cs typeface="微软雅黑" charset="0"/>
                <a:sym typeface="+mn-ea"/>
              </a:rPr>
              <a:t>流体动力轴承风扇可提供持久、安静、高效的</a:t>
            </a:r>
            <a:r>
              <a:rPr lang="zh-CN" altLang="en-US" sz="1200" dirty="0">
                <a:latin typeface="黑体" charset="0"/>
                <a:ea typeface="黑体" charset="0"/>
                <a:cs typeface="微软雅黑" charset="0"/>
                <a:sym typeface="+mn-ea"/>
              </a:rPr>
              <a:t>散热</a:t>
            </a:r>
            <a:r>
              <a:rPr lang="en-US" sz="1200" dirty="0">
                <a:latin typeface="黑体" charset="0"/>
                <a:ea typeface="黑体" charset="0"/>
                <a:cs typeface="微软雅黑" charset="0"/>
                <a:sym typeface="+mn-ea"/>
              </a:rPr>
              <a:t>效果</a:t>
            </a:r>
            <a:endParaRPr lang="zh-TW" altLang="en-US" sz="1200" dirty="0">
              <a:latin typeface="黑体" charset="0"/>
              <a:ea typeface="黑体" charset="0"/>
            </a:endParaRPr>
          </a:p>
        </p:txBody>
      </p:sp>
      <p:sp>
        <p:nvSpPr>
          <p:cNvPr id="19" name="文字版面配置區 18"/>
          <p:cNvSpPr>
            <a:spLocks noGrp="1"/>
          </p:cNvSpPr>
          <p:nvPr>
            <p:ph type="body" sz="quarter" idx="31"/>
          </p:nvPr>
        </p:nvSpPr>
        <p:spPr>
          <a:xfrm>
            <a:off x="4356695" y="8993038"/>
            <a:ext cx="2304256" cy="619245"/>
          </a:xfrm>
        </p:spPr>
        <p:txBody>
          <a:bodyPr vert="horz" lIns="99569" tIns="49785" rIns="99569" bIns="49785" rtlCol="0" anchor="t">
            <a:noAutofit/>
          </a:bodyPr>
          <a:lstStyle/>
          <a:p>
            <a:pPr algn="ctr"/>
            <a:r>
              <a:rPr lang="en-US" altLang="zh-TW" sz="1200" dirty="0">
                <a:latin typeface="黑体" charset="0"/>
                <a:ea typeface="黑体" charset="0"/>
                <a:cs typeface="Noto Sans" panose="020B0502040504090204"/>
              </a:rPr>
              <a:t>先进的</a:t>
            </a:r>
            <a:r>
              <a:rPr lang="zh-CN" altLang="en-US" sz="1200" dirty="0">
                <a:latin typeface="黑体" charset="0"/>
                <a:ea typeface="黑体" charset="0"/>
                <a:cs typeface="Noto Sans" panose="020B0502040504090204"/>
              </a:rPr>
              <a:t>散</a:t>
            </a:r>
            <a:r>
              <a:rPr lang="en-US" altLang="zh-TW" sz="1200" dirty="0">
                <a:latin typeface="黑体" charset="0"/>
                <a:ea typeface="黑体" charset="0"/>
                <a:cs typeface="Noto Sans" panose="020B0502040504090204"/>
              </a:rPr>
              <a:t>热结构和柔性</a:t>
            </a:r>
            <a:r>
              <a:rPr lang="zh-CN" altLang="en-US" sz="1200" dirty="0">
                <a:latin typeface="黑体" charset="0"/>
                <a:ea typeface="黑体" charset="0"/>
                <a:cs typeface="Noto Sans" panose="020B0502040504090204"/>
              </a:rPr>
              <a:t>线材</a:t>
            </a:r>
            <a:r>
              <a:rPr lang="en-US" altLang="zh-TW" sz="1200" dirty="0">
                <a:latin typeface="黑体" charset="0"/>
                <a:ea typeface="黑体" charset="0"/>
                <a:cs typeface="Noto Sans" panose="020B0502040504090204"/>
              </a:rPr>
              <a:t>提高了安全性</a:t>
            </a:r>
            <a:endParaRPr lang="en-US" altLang="zh-TW" sz="1200" dirty="0">
              <a:latin typeface="黑体" charset="0"/>
              <a:ea typeface="黑体" charset="0"/>
              <a:cs typeface="Noto Sans" panose="020B0502040504090204"/>
            </a:endParaRPr>
          </a:p>
        </p:txBody>
      </p:sp>
      <p:pic>
        <p:nvPicPr>
          <p:cNvPr id="20" name="圖片 21" descr="一張含有 扇子, 電子產品, 機械風扇, 電扇 的圖片&#10;&#10;自動產生的描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48" y="683895"/>
            <a:ext cx="2464068" cy="1973237"/>
          </a:xfrm>
          <a:prstGeom prst="rect">
            <a:avLst/>
          </a:prstGeom>
        </p:spPr>
      </p:pic>
      <p:pic>
        <p:nvPicPr>
          <p:cNvPr id="22" name="圖片 23" descr="一張含有 文字, 螢幕擷取畫面, 圖形, 圖表 的圖片&#10;&#10;自動產生的描述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90" y="1134145"/>
            <a:ext cx="2743683" cy="1335186"/>
          </a:xfrm>
          <a:prstGeom prst="rect">
            <a:avLst/>
          </a:prstGeom>
        </p:spPr>
      </p:pic>
      <p:pic>
        <p:nvPicPr>
          <p:cNvPr id="24" name="圖片 25" descr="一張含有 Rectangle, 螢幕擷取畫面, 圓形, 框架 的圖片&#10;&#10;自動產生的描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1630" y="3908637"/>
            <a:ext cx="2091248" cy="1670374"/>
          </a:xfrm>
          <a:prstGeom prst="rect">
            <a:avLst/>
          </a:prstGeom>
        </p:spPr>
      </p:pic>
      <p:pic>
        <p:nvPicPr>
          <p:cNvPr id="28" name="圖片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351" y="6726515"/>
            <a:ext cx="2589179" cy="16646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48583" y="34024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/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78063" y="712747"/>
          <a:ext cx="6418524" cy="804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7311"/>
                <a:gridCol w="2472407"/>
                <a:gridCol w="2978806"/>
              </a:tblGrid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产品名称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V SFX Gold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 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750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 ATX</a:t>
                      </a:r>
                      <a:r>
                        <a:rPr lang="zh-TW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3.1 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nl-NL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产品编号</a:t>
                      </a:r>
                      <a:endParaRPr lang="zh-CN" altLang="nl-NL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MPY-7501-SFHAGV-3E**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ATX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版本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ATX3.1 &amp; SFX 12V Ver. 3.42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PFC​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主动式 PFC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输入电压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240V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输入电流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10-5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A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输入频率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50</a:t>
                      </a:r>
                      <a:r>
                        <a:rPr lang="en-US" altLang="zh-TW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-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60Hz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尺寸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(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长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 x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宽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 x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高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)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 x 125 x 63.5mm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风扇尺寸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92mm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风扇类型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FDB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效率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90% @典型负载 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noFill/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80 PLUS </a:t>
                      </a:r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等级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80 PLUS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金牌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ErP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 2014 Lot 3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是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运行温度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0~50°C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电源信号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100-500ms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保持时间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16ms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gridSpan="2"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MTBF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&gt;100,000 </a:t>
                      </a:r>
                      <a:r>
                        <a:rPr lang="zh-CN" alt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小时</a:t>
                      </a:r>
                      <a:endParaRPr lang="zh-CN" alt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保护措施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OVP / OPP / SCP / OCP / UVP / OTP / Surge and Inrush Protection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57898">
                <a:tc gridSpan="2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安规认证标章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TUV, cTUVus, CE, BSMI, FCC, CCC, EAC, RCM, CB, UKCA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 rowSpan="7"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接口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ATX 24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Pin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(300mm)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EPS 4+4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(450mm)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/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EPS 8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(450mm)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SATA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x8 = 2x (100+115+115+115mm)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860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Peripheral 4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x4 = 1x (100+115+115+115mm)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860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PCI-e 6+2 Pin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x4 = 2x (400+120mm)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12V-2x6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x1 = 1x (400mm)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rowSpan="8"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包装内容（附件）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线材包</a:t>
                      </a:r>
                      <a:endParaRPr lang="zh-CN" altLang="en-US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电源线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扎线带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x7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魔术贴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x3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螺丝袋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ATX-ITX 适配器支架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手册 - 用户指南</a:t>
                      </a:r>
                      <a:endParaRPr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26040">
                <a:tc vMerge="1"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zh-CN" altLang="en-US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线材</a:t>
                      </a:r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推荐安装指南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altLang="zh-TW" sz="9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x1</a:t>
                      </a:r>
                      <a:endParaRPr lang="en-US" altLang="zh-TW" sz="9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78064" y="9065669"/>
          <a:ext cx="6418524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257"/>
                <a:gridCol w="723800"/>
                <a:gridCol w="976291"/>
                <a:gridCol w="976291"/>
                <a:gridCol w="892128"/>
                <a:gridCol w="964757"/>
              </a:tblGrid>
              <a:tr h="228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AC 输入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100-240V~, 10–5A, 50 - 60Hz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DC 输出</a:t>
                      </a:r>
                      <a:endParaRPr lang="en-US" sz="900" b="0" dirty="0"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+3.3V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+5V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+12V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-12V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+5Vsb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372"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20A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20A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62.5A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0.3A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3A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6372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总功率</a:t>
                      </a:r>
                      <a:endParaRPr lang="en-US" sz="900" b="0" dirty="0"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120W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750W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3.6W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15W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06372">
                <a:tc vMerge="1">
                  <a:tcPr/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effectLst/>
                          <a:latin typeface="黑体" charset="0"/>
                          <a:ea typeface="黑体" charset="0"/>
                        </a:rPr>
                        <a:t>750W </a:t>
                      </a:r>
                      <a:endParaRPr lang="en-US" sz="900" b="0" dirty="0">
                        <a:solidFill>
                          <a:srgbClr val="F5F5F5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1"/>
          <p:cNvSpPr txBox="1"/>
          <p:nvPr/>
        </p:nvSpPr>
        <p:spPr>
          <a:xfrm>
            <a:off x="398163" y="9012347"/>
            <a:ext cx="671374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84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8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52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36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920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704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88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720" algn="l" defTabSz="995680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</a:rPr>
              <a:t>所有图片和描述仅供参考。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</a:rPr>
              <a:t>规格、功能和价格如有变更，恕不另行通知。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</a:rPr>
              <a:t>规格、外观和功能可能因型号和地区而异。有关详细信息，请参阅官方规格页面。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</a:rPr>
              <a:t>除非另有说明，否则所有性能声明均基于理论性能。实际数据可能因实际情况而异。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  <a:p>
            <a:pPr marL="171450" indent="-171450" fontAlgn="base">
              <a:buFont typeface="Arial" panose="020B0604020202090204" pitchFamily="34" charset="0"/>
              <a:buChar char="•"/>
            </a:pPr>
            <a:r>
              <a:rPr lang="en-US" altLang="zh-TW" sz="1200" dirty="0">
                <a:latin typeface="黑体" charset="0"/>
                <a:ea typeface="黑体" charset="0"/>
                <a:cs typeface="Noto Sans" panose="020B0502040504090204" pitchFamily="34" charset="0"/>
              </a:rPr>
              <a:t>任何非原始产品配置均不保证性能。</a:t>
            </a:r>
            <a:endParaRPr lang="en-US" altLang="zh-TW" sz="1200" dirty="0">
              <a:latin typeface="黑体" charset="0"/>
              <a:ea typeface="黑体" charset="0"/>
              <a:cs typeface="Noto Sans" panose="020B0502040504090204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98155" y="719518"/>
          <a:ext cx="6414698" cy="2360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9496"/>
                <a:gridCol w="1938020"/>
                <a:gridCol w="1787182"/>
              </a:tblGrid>
              <a:tr h="1776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Cable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 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Type</a:t>
                      </a:r>
                      <a:endParaRPr lang="en-US" sz="900" b="0" dirty="0" err="1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EAN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Noto Sans" panose="020B0502040504090204" pitchFamily="34" charset="0"/>
                        </a:rPr>
                        <a:t>UPC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Noto Sans" panose="020B050204050409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MPY-7501-SFHAGV-3EUS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4719512147962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884102120282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MPY-7501-SFHAGV-3EUK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4719512147986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884102120305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MPY-7501-SFHAGV-3EEU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4719512147993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884102120312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MPY-7501-SFHAGV-3EST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4719512148006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884102120329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MPY-7501-SFHAGV-3EAU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4719512148013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884102120336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MPY-7501-SFHAGV-3EBR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4719512148020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884102120343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MPY-7501-SFHAGV-3EKR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4719512148037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884102120350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MPY-7501-SFHAGV-3ETW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4719512148044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884102120367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MPY-7501-SFHAGV-3EJP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4719512148051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884102120374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MPY-7501-SFHAGV-3EIN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4719512148068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884102120381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MPY-7501-SFHAGV-3EAR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4719512148075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884102120398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1776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kern="120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+mn-cs"/>
                        </a:rPr>
                        <a:t>MPY-7501-SFHAGV-3EWO</a:t>
                      </a:r>
                      <a:endParaRPr lang="en-US" sz="900" b="0" kern="120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4719512148082</a:t>
                      </a:r>
                      <a:endParaRPr lang="en-US" altLang="zh-TW" sz="900" b="0" i="0" u="none" strike="noStrike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884102120404</a:t>
                      </a:r>
                      <a:endParaRPr lang="en-US" altLang="zh-TW" sz="900" b="0" i="0" u="none" strike="noStrike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398155" y="3535138"/>
          <a:ext cx="6421606" cy="160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8642"/>
                <a:gridCol w="3852964"/>
              </a:tblGrid>
              <a:tr h="267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noProof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净重</a:t>
                      </a:r>
                      <a:endParaRPr lang="en-US" sz="900" b="0" i="0" u="none" strike="noStrike" noProof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1.42 kg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335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毛重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1.86 kg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包装尺寸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 </a:t>
                      </a:r>
                      <a:endParaRPr lang="en-US" sz="900" b="0" dirty="0" err="1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260 x 190 x 100mm (10.24 x 7.48 x 3.94")  </a:t>
                      </a:r>
                      <a:endParaRPr lang="en-US" sz="900" b="0" i="0" u="none" strike="noStrike" baseline="0" noProof="0" dirty="0">
                        <a:solidFill>
                          <a:srgbClr val="000000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纸箱尺寸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9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黑体" charset="0"/>
                          <a:ea typeface="黑体" charset="0"/>
                        </a:rPr>
                        <a:t>520 x 275 x 215mm (20.47 x 10.83 x 8.46")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单位/纸箱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5 </a:t>
                      </a:r>
                      <a:r>
                        <a:rPr lang="en-US" sz="900" b="0" dirty="0" err="1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pcs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439">
                <a:tc>
                  <a:txBody>
                    <a:bodyPr/>
                    <a:lstStyle/>
                    <a:p>
                      <a:pPr fontAlgn="t"/>
                      <a:r>
                        <a:rPr lang="en-US" sz="900" b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  <a:cs typeface="黑体" charset="0"/>
                        </a:rPr>
                        <a:t>纸箱/托盘 </a:t>
                      </a:r>
                      <a:endParaRPr lang="en-US" sz="900" b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  <a:cs typeface="黑体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900" b="0" dirty="0">
                          <a:solidFill>
                            <a:schemeClr val="tx1"/>
                          </a:solidFill>
                          <a:effectLst/>
                          <a:latin typeface="黑体" charset="0"/>
                          <a:ea typeface="黑体" charset="0"/>
                        </a:rPr>
                        <a:t>24 pcs 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黑体" charset="0"/>
                        <a:ea typeface="黑体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zA1MDRkNmM0MmM4ODQ5ZjI3MTIyOWY1MWQ5ODBkYmUifQ==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2842</Words>
  <Application>WPS 演示</Application>
  <PresentationFormat>Custom</PresentationFormat>
  <Paragraphs>424</Paragraphs>
  <Slides>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27" baseType="lpstr">
      <vt:lpstr>Arial</vt:lpstr>
      <vt:lpstr>宋体</vt:lpstr>
      <vt:lpstr>Wingdings</vt:lpstr>
      <vt:lpstr>Noto Sans</vt:lpstr>
      <vt:lpstr>Teko SemiBold</vt:lpstr>
      <vt:lpstr>Teko</vt:lpstr>
      <vt:lpstr>黑体</vt:lpstr>
      <vt:lpstr>汉仪中黑KW</vt:lpstr>
      <vt:lpstr>PMingLiU</vt:lpstr>
      <vt:lpstr>Calibri</vt:lpstr>
      <vt:lpstr>微软雅黑</vt:lpstr>
      <vt:lpstr>Noto Sans</vt:lpstr>
      <vt:lpstr>微软雅黑</vt:lpstr>
      <vt:lpstr>汉仪旗黑</vt:lpstr>
      <vt:lpstr>宋体</vt:lpstr>
      <vt:lpstr>Arial Unicode MS</vt:lpstr>
      <vt:lpstr>Helvetica Neue</vt:lpstr>
      <vt:lpstr>PMingLiU</vt:lpstr>
      <vt:lpstr>宋体-繁</vt:lpstr>
      <vt:lpstr>汉仪书宋二KW</vt:lpstr>
      <vt:lpstr>等线</vt:lpstr>
      <vt:lpstr>汉仪中等线KW</vt:lpstr>
      <vt:lpstr>Office 佈景主題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Shao_Lee 李宜珈</dc:creator>
  <cp:lastModifiedBy>王子旻</cp:lastModifiedBy>
  <cp:revision>282</cp:revision>
  <dcterms:created xsi:type="dcterms:W3CDTF">2024-08-14T02:24:14Z</dcterms:created>
  <dcterms:modified xsi:type="dcterms:W3CDTF">2024-08-14T02:24:14Z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0x010100B87676DAAE9F9E4B92DA231D84C235A5</vt:lpwstr>
  </property>
  <property fmtid="{D5CDD505-2E9C-101B-9397-08002B2CF9AE}" pid="3" name="ICV">
    <vt:lpwstr>575137CB75FB0BD131CEBA661032ABFC_42</vt:lpwstr>
  </property>
  <property fmtid="{D5CDD505-2E9C-101B-9397-08002B2CF9AE}" pid="4" name="KSOProductBuildVer">
    <vt:lpwstr>2052-6.10.1.8873</vt:lpwstr>
  </property>
</Properties>
</file>